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FE65D-FA43-431B-A083-61614407D3B5}" type="datetimeFigureOut">
              <a:rPr lang="en-US" smtClean="0"/>
              <a:pPr/>
              <a:t>11/12/2010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6A310-7E3C-47E9-85E9-019AD3997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9.wmf"/><Relationship Id="rId5" Type="http://schemas.openxmlformats.org/officeDocument/2006/relationships/image" Target="../media/image4.jpeg"/><Relationship Id="rId10" Type="http://schemas.openxmlformats.org/officeDocument/2006/relationships/slide" Target="slide2.xml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5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10" Type="http://schemas.openxmlformats.org/officeDocument/2006/relationships/slide" Target="slide6.xml"/><Relationship Id="rId4" Type="http://schemas.openxmlformats.org/officeDocument/2006/relationships/slide" Target="slide7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4" name="Picture 22" descr="http://wholesomeambitions.files.wordpress.com/2010/03/main-food-label-p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914400"/>
            <a:ext cx="2133600" cy="3276600"/>
          </a:xfrm>
          <a:prstGeom prst="rect">
            <a:avLst/>
          </a:prstGeom>
          <a:noFill/>
        </p:spPr>
      </p:pic>
      <p:pic>
        <p:nvPicPr>
          <p:cNvPr id="13320" name="Picture 8" descr="http://www.teenweightwise.com/upload/kids/images/content_page_images/food_label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914400"/>
            <a:ext cx="2913811" cy="3200400"/>
          </a:xfrm>
          <a:prstGeom prst="rect">
            <a:avLst/>
          </a:prstGeom>
          <a:noFill/>
        </p:spPr>
      </p:pic>
      <p:pic>
        <p:nvPicPr>
          <p:cNvPr id="13336" name="Picture 24" descr="http://farm4.static.flickr.com/3563/3815129551_ba2f3ac37b_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914400"/>
            <a:ext cx="2190750" cy="3276600"/>
          </a:xfrm>
          <a:prstGeom prst="rect">
            <a:avLst/>
          </a:prstGeom>
          <a:noFill/>
        </p:spPr>
      </p:pic>
      <p:pic>
        <p:nvPicPr>
          <p:cNvPr id="13330" name="Picture 18" descr="http://t0.gstatic.com/images?q=tbn:ANd9GcTb0WQQXMbFvX7kdUVlKe-M_lt7cYFR7-fZRlBEWXy9y45n5F4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3962400"/>
            <a:ext cx="2590800" cy="1269138"/>
          </a:xfrm>
          <a:prstGeom prst="rect">
            <a:avLst/>
          </a:prstGeom>
          <a:noFill/>
        </p:spPr>
      </p:pic>
      <p:pic>
        <p:nvPicPr>
          <p:cNvPr id="13332" name="Picture 20" descr="http://t3.gstatic.com/images?q=tbn:ANd9GcRfNBAhPDTfaFXEdyDfS3GvHAiJqhr2NW7bmAksaSYrIQGM8w7hR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62600" y="5029200"/>
            <a:ext cx="1676399" cy="1828800"/>
          </a:xfrm>
          <a:prstGeom prst="rect">
            <a:avLst/>
          </a:prstGeom>
          <a:noFill/>
        </p:spPr>
      </p:pic>
      <p:pic>
        <p:nvPicPr>
          <p:cNvPr id="13328" name="Picture 16" descr="http://t1.gstatic.com/images?q=tbn:ANd9GcSFfh8xGMax-l6--KivYY0z1QyqaMAHfMMQxE_WtMjIQTY8BFrN3Q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00200" y="4114800"/>
            <a:ext cx="2628900" cy="2743200"/>
          </a:xfrm>
          <a:prstGeom prst="rect">
            <a:avLst/>
          </a:prstGeom>
          <a:noFill/>
        </p:spPr>
      </p:pic>
      <p:pic>
        <p:nvPicPr>
          <p:cNvPr id="13326" name="Picture 14" descr="http://t3.gstatic.com/images?q=tbn:ANd9GcTm1wkWbaqI67EVAJmLiD1w3irpze-tpFfB-JkRsmCjY5tHQiyOpA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00925" y="0"/>
            <a:ext cx="1743075" cy="2619375"/>
          </a:xfrm>
          <a:prstGeom prst="rect">
            <a:avLst/>
          </a:prstGeom>
          <a:noFill/>
        </p:spPr>
      </p:pic>
      <p:pic>
        <p:nvPicPr>
          <p:cNvPr id="13322" name="Picture 10" descr="C:\Users\jpotena\AppData\Local\Microsoft\Windows\Temporary Internet Files\Content.IE5\VFI99GQ0\MC900110849[1].wmf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038600" y="5007875"/>
            <a:ext cx="1864157" cy="1850125"/>
          </a:xfrm>
          <a:prstGeom prst="rect">
            <a:avLst/>
          </a:prstGeom>
          <a:noFill/>
        </p:spPr>
      </p:pic>
      <p:pic>
        <p:nvPicPr>
          <p:cNvPr id="13314" name="Picture 2" descr="http://www.kingcounty.gov/healthservices/health/nutrition/recipes/Appetizers/~/media/healthServices/publichealth/images/nutrition/nf_crackers.ashx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1600200" cy="4800600"/>
          </a:xfrm>
          <a:prstGeom prst="rect">
            <a:avLst/>
          </a:prstGeom>
          <a:noFill/>
        </p:spPr>
      </p:pic>
      <p:pic>
        <p:nvPicPr>
          <p:cNvPr id="13316" name="Picture 4" descr="http://www.comfort-care-products.com/images/Comfort%20Care%20Tomato%20Cheddar%20Jack%20Soup%20Nutrition%20Label%20revised%20fiber%20protein%203%209%2009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81799" y="2590800"/>
            <a:ext cx="2362201" cy="4267200"/>
          </a:xfrm>
          <a:prstGeom prst="rect">
            <a:avLst/>
          </a:prstGeom>
          <a:noFill/>
        </p:spPr>
      </p:pic>
      <p:pic>
        <p:nvPicPr>
          <p:cNvPr id="13324" name="Picture 12" descr="http://www.foodauthority.nsw.gov.au/_Images/ConsumerGeneral/food_labels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4800600"/>
            <a:ext cx="2057400" cy="2057400"/>
          </a:xfrm>
          <a:prstGeom prst="rect">
            <a:avLst/>
          </a:prstGeom>
          <a:noFill/>
        </p:spPr>
      </p:pic>
      <p:sp>
        <p:nvSpPr>
          <p:cNvPr id="16" name="U-Turn Arrow 15"/>
          <p:cNvSpPr/>
          <p:nvPr/>
        </p:nvSpPr>
        <p:spPr>
          <a:xfrm rot="5400000">
            <a:off x="5715000" y="4419600"/>
            <a:ext cx="2133600" cy="1828800"/>
          </a:xfrm>
          <a:prstGeom prst="utur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74837" y="4038600"/>
            <a:ext cx="4113626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Showcard Gothic" pitchFamily="82" charset="0"/>
              </a:rPr>
              <a:t>Click to Begin</a:t>
            </a:r>
            <a:endParaRPr lang="en-US" sz="4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Showcard Gothic" pitchFamily="8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00200" y="0"/>
            <a:ext cx="6248399" cy="1938992"/>
          </a:xfrm>
          <a:prstGeom prst="rect">
            <a:avLst/>
          </a:prstGeom>
          <a:solidFill>
            <a:schemeClr val="tx1"/>
          </a:solidFill>
          <a:effectLst>
            <a:reflection blurRad="6350" stA="52000" endA="300" endPos="35000" dir="5400000" sy="-100000" algn="bl" rotWithShape="0"/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smtClean="0">
                <a:ln w="1143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Showcard Gothic" pitchFamily="82" charset="0"/>
              </a:rPr>
              <a:t>Readin</a:t>
            </a:r>
            <a:r>
              <a:rPr lang="en-US" sz="6000" b="1" dirty="0" smtClean="0">
                <a:ln w="1143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Showcard Gothic" pitchFamily="82" charset="0"/>
              </a:rPr>
              <a:t>g </a:t>
            </a:r>
            <a:endParaRPr lang="en-US" sz="6000" b="1" dirty="0" smtClean="0">
              <a:ln w="11430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Showcard Gothic" pitchFamily="82" charset="0"/>
            </a:endParaRPr>
          </a:p>
          <a:p>
            <a:pPr algn="ctr"/>
            <a:r>
              <a:rPr lang="en-US" sz="6000" b="1" dirty="0" smtClean="0">
                <a:ln w="1143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Showcard Gothic" pitchFamily="82" charset="0"/>
              </a:rPr>
              <a:t>Food </a:t>
            </a:r>
            <a:r>
              <a:rPr lang="en-US" sz="6000" b="1" dirty="0" smtClean="0">
                <a:ln w="1143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Showcard Gothic" pitchFamily="82" charset="0"/>
              </a:rPr>
              <a:t>Labels</a:t>
            </a:r>
            <a:endParaRPr lang="en-US" sz="6000" b="1" cap="none" spc="0" dirty="0">
              <a:ln w="11430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3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3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3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3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3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3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3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3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3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781 -0.61679 C -0.3776 -0.33997 -0.14722 -0.06314 -0.07847 -0.03469 C -0.00972 -0.00625 -0.23003 -0.41536 -0.19548 -0.44658 C -0.16094 -0.4778 0.09653 -0.29579 0.12917 -0.22133 C 0.16181 -0.14686 0.0809 -0.07355 -2.77778E-6 -4.34783E-7 " pathEditMode="relative" ptsTypes="aaaaA">
                                      <p:cBhvr>
                                        <p:cTn id="4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000"/>
                            </p:stCondLst>
                            <p:childTnLst>
                              <p:par>
                                <p:cTn id="5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23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3400" y="3048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43400" y="304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4419600" y="304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43400" y="7620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4343400" y="762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12192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67600" y="1752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3400" y="2590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43400" y="2895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32004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43400" y="3886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42672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419600" y="144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hlinkClick r:id="rId4" action="ppaction://hlinksldjump"/>
          </p:cNvPr>
          <p:cNvSpPr txBox="1"/>
          <p:nvPr/>
        </p:nvSpPr>
        <p:spPr>
          <a:xfrm>
            <a:off x="4343400" y="14478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4343400" y="1219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419600" y="17526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19600" y="1981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19600" y="2590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19600" y="2895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419600" y="3124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19600" y="3810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419600" y="42672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19600" y="5334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19600" y="4495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19600" y="4724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hlinkClick r:id="rId5" action="ppaction://hlinksldjump"/>
          </p:cNvPr>
          <p:cNvSpPr txBox="1"/>
          <p:nvPr/>
        </p:nvSpPr>
        <p:spPr>
          <a:xfrm>
            <a:off x="4419600" y="1981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5-Point Star 27">
            <a:hlinkClick r:id="rId6" action="ppaction://hlinksldjump"/>
          </p:cNvPr>
          <p:cNvSpPr/>
          <p:nvPr/>
        </p:nvSpPr>
        <p:spPr>
          <a:xfrm>
            <a:off x="152400" y="5715000"/>
            <a:ext cx="9906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hlinkClick r:id="rId6" action="ppaction://hlinksldjump"/>
          </p:cNvPr>
          <p:cNvSpPr txBox="1"/>
          <p:nvPr/>
        </p:nvSpPr>
        <p:spPr>
          <a:xfrm>
            <a:off x="0" y="601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oper Black" pitchFamily="18" charset="0"/>
              </a:rPr>
              <a:t>Main Page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4441602" cy="923330"/>
          </a:xfrm>
          <a:prstGeom prst="rect">
            <a:avLst/>
          </a:prstGeom>
          <a:noFill/>
          <a:scene3d>
            <a:camera prst="obliqueTopRight"/>
            <a:lightRig rig="soft" dir="tl">
              <a:rot lat="0" lon="0" rev="0"/>
            </a:lightRig>
          </a:scene3d>
          <a:sp3d>
            <a:bevelT prst="convex"/>
          </a:sp3d>
        </p:spPr>
        <p:txBody>
          <a:bodyPr wrap="non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Carbohydrates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1000" y="1219200"/>
            <a:ext cx="4191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Body's primary source of energy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2"/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3000" dirty="0" smtClean="0">
                <a:latin typeface="Arial" pitchFamily="34" charset="0"/>
                <a:cs typeface="Arial" pitchFamily="34" charset="0"/>
              </a:rPr>
              <a:t>This total is broken down into grams of sugar and grams of dietary fiber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05476" y="5934670"/>
            <a:ext cx="3038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Proteins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5-Point Star 2">
            <a:hlinkClick r:id="rId2" action="ppaction://hlinksldjump"/>
          </p:cNvPr>
          <p:cNvSpPr/>
          <p:nvPr/>
        </p:nvSpPr>
        <p:spPr>
          <a:xfrm>
            <a:off x="8153400" y="228600"/>
            <a:ext cx="9906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7848600" y="457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oper Black" pitchFamily="18" charset="0"/>
              </a:rPr>
              <a:t>Main Page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286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2286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685800" y="22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85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609600" y="685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11430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33800" y="1676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25146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2819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3124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3810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41910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85800" y="1371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hlinkClick r:id="rId5" action="ppaction://hlinksldjump"/>
          </p:cNvPr>
          <p:cNvSpPr txBox="1"/>
          <p:nvPr/>
        </p:nvSpPr>
        <p:spPr>
          <a:xfrm>
            <a:off x="609600" y="1371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>
            <a:hlinkClick r:id="rId5" action="ppaction://hlinksldjump"/>
          </p:cNvPr>
          <p:cNvSpPr txBox="1"/>
          <p:nvPr/>
        </p:nvSpPr>
        <p:spPr>
          <a:xfrm>
            <a:off x="609600" y="1143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85800" y="16764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800" y="1905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0" y="2514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5800" y="2819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85800" y="3048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5800" y="3733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5800" y="41910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85800" y="525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5800" y="4419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85800" y="4648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hlinkClick r:id="rId6" action="ppaction://hlinksldjump"/>
          </p:cNvPr>
          <p:cNvSpPr txBox="1"/>
          <p:nvPr/>
        </p:nvSpPr>
        <p:spPr>
          <a:xfrm>
            <a:off x="685800" y="1905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81600" y="1828800"/>
            <a:ext cx="3962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Your body needs protein to build and repair essential parts of the body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uscles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B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lood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3000" dirty="0">
                <a:latin typeface="Arial" pitchFamily="34" charset="0"/>
                <a:cs typeface="Arial" pitchFamily="34" charset="0"/>
                <a:sym typeface="Wingdings" pitchFamily="2" charset="2"/>
              </a:rPr>
              <a:t>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rgans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Arrow Connector 50"/>
          <p:cNvCxnSpPr>
            <a:endCxn id="46" idx="6"/>
          </p:cNvCxnSpPr>
          <p:nvPr/>
        </p:nvCxnSpPr>
        <p:spPr>
          <a:xfrm rot="5400000">
            <a:off x="5600700" y="2552700"/>
            <a:ext cx="3733800" cy="457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647700" y="4610100"/>
            <a:ext cx="1600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514600" y="3048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4600" y="304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590800" y="304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4600" y="7620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2514600" y="762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4600" y="12192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638800" y="1752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590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4600" y="2895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4600" y="32004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4600" y="3886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42672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590800" y="144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hlinkClick r:id="rId4" action="ppaction://hlinksldjump"/>
          </p:cNvPr>
          <p:cNvSpPr txBox="1"/>
          <p:nvPr/>
        </p:nvSpPr>
        <p:spPr>
          <a:xfrm>
            <a:off x="2514600" y="14478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hlinkClick r:id="rId4" action="ppaction://hlinksldjump"/>
          </p:cNvPr>
          <p:cNvSpPr txBox="1"/>
          <p:nvPr/>
        </p:nvSpPr>
        <p:spPr>
          <a:xfrm>
            <a:off x="2514600" y="1219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590800" y="17526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90800" y="1981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90800" y="2590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90800" y="2895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90800" y="3124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90800" y="3810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90800" y="42672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90800" y="5334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90800" y="4495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590800" y="4724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hlinkClick r:id="rId5" action="ppaction://hlinksldjump"/>
          </p:cNvPr>
          <p:cNvSpPr txBox="1"/>
          <p:nvPr/>
        </p:nvSpPr>
        <p:spPr>
          <a:xfrm>
            <a:off x="2590800" y="1981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5934670"/>
            <a:ext cx="2718693" cy="923330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Vitamins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44991" y="228600"/>
            <a:ext cx="2699009" cy="923330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Minerals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152400"/>
            <a:ext cx="266700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Two categories:</a:t>
            </a:r>
          </a:p>
          <a:p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   Fat soluble</a:t>
            </a:r>
          </a:p>
          <a:p>
            <a:r>
              <a:rPr lang="en-US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     A, D, E, and K —     Dissolve in fat and can be stored in your body</a:t>
            </a:r>
          </a:p>
          <a:p>
            <a:endParaRPr lang="en-US" sz="1500" b="1" dirty="0">
              <a:latin typeface="Arial" pitchFamily="34" charset="0"/>
              <a:cs typeface="Arial" pitchFamily="34" charset="0"/>
            </a:endParaRPr>
          </a:p>
          <a:p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  Water-soluble</a:t>
            </a:r>
            <a:endParaRPr lang="en-US" sz="1500" dirty="0">
              <a:latin typeface="Arial" pitchFamily="34" charset="0"/>
              <a:cs typeface="Arial" pitchFamily="34" charset="0"/>
            </a:endParaRPr>
          </a:p>
          <a:p>
            <a:r>
              <a:rPr lang="en-US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     C and the B-complex vitamins (such as vitamins B6, B12, niacin, riboflavin, and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folate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15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eed to dissolve in water before your body can absorb them. Because of this, your body can't store these vitamins. </a:t>
            </a:r>
          </a:p>
          <a:p>
            <a:r>
              <a:rPr lang="en-US" sz="1500" i="1" dirty="0" smtClean="0">
                <a:latin typeface="Arial" pitchFamily="34" charset="0"/>
                <a:cs typeface="Arial" pitchFamily="34" charset="0"/>
              </a:rPr>
              <a:t>NOTE: Any vitamin C or B that your body doesn't use as it passes through your system is lost (mostly when you go to the bathroom). So you need a fresh supply of these vitamins every day.</a:t>
            </a:r>
            <a:endParaRPr lang="en-US" sz="15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934200" y="1295400"/>
            <a:ext cx="1905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norganic elements that come from the soil and water and are absorbed by plants or eaten by animals</a:t>
            </a:r>
          </a:p>
          <a:p>
            <a:endParaRPr lang="en-US" sz="1500" dirty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Your body needs larger amounts of some minerals, such as calcium, to grow and stay healthy</a:t>
            </a:r>
          </a:p>
          <a:p>
            <a:endParaRPr lang="en-US" sz="1500" dirty="0">
              <a:latin typeface="Arial" pitchFamily="34" charset="0"/>
              <a:cs typeface="Arial" pitchFamily="34" charset="0"/>
            </a:endParaRPr>
          </a:p>
          <a:p>
            <a:r>
              <a:rPr lang="en-US" sz="1500" dirty="0" smtClean="0">
                <a:latin typeface="Arial" pitchFamily="34" charset="0"/>
                <a:cs typeface="Arial" pitchFamily="34" charset="0"/>
              </a:rPr>
              <a:t>Other minerals are called 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trace minerals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because you only need very small amounts of them each day.</a:t>
            </a:r>
            <a:endParaRPr lang="en-US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2057400" y="4191000"/>
            <a:ext cx="5181600" cy="3048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057400" y="4495800"/>
            <a:ext cx="5181600" cy="3048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onut 53">
            <a:hlinkClick r:id="rId6" action="ppaction://hlinksldjump"/>
          </p:cNvPr>
          <p:cNvSpPr/>
          <p:nvPr/>
        </p:nvSpPr>
        <p:spPr>
          <a:xfrm>
            <a:off x="7162800" y="6248400"/>
            <a:ext cx="1981200" cy="6096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TextBox 54">
            <a:hlinkClick r:id="rId6" action="ppaction://hlinksldjump"/>
          </p:cNvPr>
          <p:cNvSpPr txBox="1"/>
          <p:nvPr/>
        </p:nvSpPr>
        <p:spPr>
          <a:xfrm>
            <a:off x="7239000" y="62116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oper Black" pitchFamily="18" charset="0"/>
              </a:rPr>
              <a:t>More Information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57800" y="914400"/>
            <a:ext cx="3581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 food labels, they base the percentages on a 2,000-calorie adult diet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2286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" y="2286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685800" y="22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685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609600" y="685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1430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33800" y="1676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25146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2819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3124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" y="3810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41910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85800" y="1371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609600" y="1371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>
            <a:hlinkClick r:id="rId4" action="ppaction://hlinksldjump"/>
          </p:cNvPr>
          <p:cNvSpPr txBox="1"/>
          <p:nvPr/>
        </p:nvSpPr>
        <p:spPr>
          <a:xfrm>
            <a:off x="609600" y="1143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85800" y="16764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5800" y="1905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85800" y="2514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800" y="2819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0" y="3048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5800" y="3733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85800" y="41910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5800" y="525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5800" y="4419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85800" y="4648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hlinkClick r:id="rId5" action="ppaction://hlinksldjump"/>
          </p:cNvPr>
          <p:cNvSpPr txBox="1"/>
          <p:nvPr/>
        </p:nvSpPr>
        <p:spPr>
          <a:xfrm>
            <a:off x="685800" y="1905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0" y="4572000"/>
            <a:ext cx="5257800" cy="20574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181600" y="1981200"/>
            <a:ext cx="3962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ingredient list is usually listed below this section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Ingredients are listed in order of weight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heck ingredient lists to see where sugar appears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Limit foods that mention sugar in the first few ingredients. That means it's a very sugary food. Sugar has different names, so it might also be called high fructose corn syrup, corn syrup, sucrose, or glucose.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5-Point Star 30">
            <a:hlinkClick r:id="rId6" action="ppaction://hlinksldjump"/>
          </p:cNvPr>
          <p:cNvSpPr/>
          <p:nvPr/>
        </p:nvSpPr>
        <p:spPr>
          <a:xfrm>
            <a:off x="7924800" y="5486400"/>
            <a:ext cx="9906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hlinkClick r:id="rId6" action="ppaction://hlinksldjump"/>
          </p:cNvPr>
          <p:cNvSpPr txBox="1"/>
          <p:nvPr/>
        </p:nvSpPr>
        <p:spPr>
          <a:xfrm>
            <a:off x="7772400" y="5867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oper Black" pitchFamily="18" charset="0"/>
              </a:rPr>
              <a:t>Main Page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6096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0" y="6096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2362200" y="609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1066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286000" y="1066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15240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10200" y="2057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2362200" y="2286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2286000" y="2895601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hlinkClick r:id="rId6" action="ppaction://hlinksldjump"/>
          </p:cNvPr>
          <p:cNvSpPr txBox="1"/>
          <p:nvPr/>
        </p:nvSpPr>
        <p:spPr>
          <a:xfrm>
            <a:off x="2286000" y="3200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>
            <a:hlinkClick r:id="rId7" action="ppaction://hlinksldjump"/>
          </p:cNvPr>
          <p:cNvSpPr txBox="1"/>
          <p:nvPr/>
        </p:nvSpPr>
        <p:spPr>
          <a:xfrm>
            <a:off x="2286000" y="3505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5" name="TextBox 14">
            <a:hlinkClick r:id="rId8" action="ppaction://hlinksldjump"/>
          </p:cNvPr>
          <p:cNvSpPr txBox="1"/>
          <p:nvPr/>
        </p:nvSpPr>
        <p:spPr>
          <a:xfrm>
            <a:off x="2286000" y="4191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>
            <a:hlinkClick r:id="rId9" action="ppaction://hlinksldjump"/>
          </p:cNvPr>
          <p:cNvSpPr txBox="1"/>
          <p:nvPr/>
        </p:nvSpPr>
        <p:spPr>
          <a:xfrm>
            <a:off x="2286000" y="45720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2362200" y="1752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hlinkClick r:id="rId10" action="ppaction://hlinksldjump"/>
          </p:cNvPr>
          <p:cNvSpPr txBox="1"/>
          <p:nvPr/>
        </p:nvSpPr>
        <p:spPr>
          <a:xfrm>
            <a:off x="2286000" y="1752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>
            <a:hlinkClick r:id="rId3" action="ppaction://hlinksldjump"/>
          </p:cNvPr>
          <p:cNvSpPr txBox="1"/>
          <p:nvPr/>
        </p:nvSpPr>
        <p:spPr>
          <a:xfrm>
            <a:off x="2286000" y="1524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362200" y="20574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62200" y="2286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362200" y="2895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362200" y="3200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362200" y="3429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362200" y="4114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362200" y="45720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362200" y="5638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362200" y="4800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362200" y="5029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0" y="0"/>
            <a:ext cx="3884397" cy="923330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Figuring Out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577446" y="0"/>
            <a:ext cx="3566554" cy="923330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Food Labels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/>
      <p:bldP spid="7" grpId="0" animBg="1"/>
      <p:bldP spid="8" grpId="0"/>
      <p:bldP spid="9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44" grpId="0" build="allAtOnce"/>
      <p:bldP spid="4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4400" y="2286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724400" y="2286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4800600" y="22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85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4724400" y="685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4400" y="11430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48600" y="1676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4800600" y="1905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25146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2819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3124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24400" y="3810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41910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800600" y="1371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hlinkClick r:id="rId5" action="ppaction://hlinksldjump"/>
          </p:cNvPr>
          <p:cNvSpPr txBox="1"/>
          <p:nvPr/>
        </p:nvSpPr>
        <p:spPr>
          <a:xfrm>
            <a:off x="4724400" y="1371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>
            <a:hlinkClick r:id="rId5" action="ppaction://hlinksldjump"/>
          </p:cNvPr>
          <p:cNvSpPr txBox="1"/>
          <p:nvPr/>
        </p:nvSpPr>
        <p:spPr>
          <a:xfrm>
            <a:off x="4724400" y="1143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800600" y="16764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00600" y="1905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00600" y="2514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00600" y="2819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800600" y="3048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3733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41910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00600" y="525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00600" y="4419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00600" y="4648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ight Arrow 27"/>
          <p:cNvSpPr/>
          <p:nvPr/>
        </p:nvSpPr>
        <p:spPr>
          <a:xfrm>
            <a:off x="1600200" y="228600"/>
            <a:ext cx="2971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81000" y="990600"/>
            <a:ext cx="3962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Arial Black" pitchFamily="34" charset="0"/>
              </a:rPr>
              <a:t>Nutrition Facts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Nutrition Facts food label gives you information about which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nutrients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are in the food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Your body needs the right combination of nutrients to work properly and grow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Nutrition Facts food label is printed somewhere on the outside of packaged food, and you usually don't have to look hard to find it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Fresh food that doesn't come prepackaged sometimes has nutrition facts, too</a:t>
            </a:r>
          </a:p>
          <a:p>
            <a:endParaRPr lang="en-US" dirty="0">
              <a:latin typeface="Arial Black" pitchFamily="34" charset="0"/>
            </a:endParaRPr>
          </a:p>
        </p:txBody>
      </p:sp>
      <p:sp>
        <p:nvSpPr>
          <p:cNvPr id="32" name="Diamond 31">
            <a:hlinkClick r:id="rId4" action="ppaction://hlinksldjump"/>
          </p:cNvPr>
          <p:cNvSpPr/>
          <p:nvPr/>
        </p:nvSpPr>
        <p:spPr>
          <a:xfrm>
            <a:off x="228600" y="5715000"/>
            <a:ext cx="1219200" cy="9906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hlinkClick r:id="rId4" action="ppaction://hlinksldjump"/>
          </p:cNvPr>
          <p:cNvSpPr txBox="1"/>
          <p:nvPr/>
        </p:nvSpPr>
        <p:spPr>
          <a:xfrm>
            <a:off x="0" y="5867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oper Black" pitchFamily="18" charset="0"/>
              </a:rPr>
              <a:t>More Information</a:t>
            </a:r>
            <a:endParaRPr lang="en-US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382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" y="8382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304800" y="8382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2954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28600" y="12954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7526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52800" y="2286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304800" y="25146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31242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3429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37338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" y="4419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48006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04800" y="1981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228600" y="1981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>
            <a:hlinkClick r:id="rId4" action="ppaction://hlinksldjump"/>
          </p:cNvPr>
          <p:cNvSpPr txBox="1"/>
          <p:nvPr/>
        </p:nvSpPr>
        <p:spPr>
          <a:xfrm>
            <a:off x="228600" y="1752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04800" y="22860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" y="2514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4800" y="3124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800" y="3429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4800" y="3657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4800" y="4343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4800" y="48006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4800" y="5867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04800" y="5029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4800" y="525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5-Point Star 55">
            <a:hlinkClick r:id="rId5" action="ppaction://hlinksldjump"/>
          </p:cNvPr>
          <p:cNvSpPr/>
          <p:nvPr/>
        </p:nvSpPr>
        <p:spPr>
          <a:xfrm>
            <a:off x="7924800" y="5867400"/>
            <a:ext cx="9906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hlinkClick r:id="rId5" action="ppaction://hlinksldjump"/>
          </p:cNvPr>
          <p:cNvSpPr txBox="1"/>
          <p:nvPr/>
        </p:nvSpPr>
        <p:spPr>
          <a:xfrm>
            <a:off x="7696200" y="617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oper Black" pitchFamily="18" charset="0"/>
              </a:rPr>
              <a:t>Main Page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572000" y="2362200"/>
            <a:ext cx="4572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PERCENTAGES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Other information on the label is given in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percentages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400" i="1" dirty="0" smtClean="0">
                <a:latin typeface="Arial" pitchFamily="34" charset="0"/>
                <a:cs typeface="Arial" pitchFamily="34" charset="0"/>
              </a:rPr>
              <a:t>Nutrition specialists know how much kids and adults should get every day to have a healthy diet. The percent daily value on a food label tells you how this food can help someone meet these daily goals</a:t>
            </a:r>
            <a:endParaRPr lang="en-US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04800" y="0"/>
            <a:ext cx="821123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How do they measure each nutrient?</a:t>
            </a:r>
            <a:endParaRPr lang="en-US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72000" y="685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GRAMS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Most nutrients are measured in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grams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also written as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72000" y="1981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MILLIGRAMS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nutrients are measured in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milligrams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mg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Milligrams are very tiny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There are 1,000 milligrams in 1 gram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rot="10800000" flipV="1">
            <a:off x="1752600" y="914400"/>
            <a:ext cx="2895600" cy="1752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0800000" flipV="1">
            <a:off x="1524000" y="2133600"/>
            <a:ext cx="3124200" cy="1447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0800000">
            <a:off x="4343400" y="39624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724400" y="2286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724400" y="2286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hlinkClick r:id="rId2" action="ppaction://hlinksldjump"/>
          </p:cNvPr>
          <p:cNvSpPr txBox="1"/>
          <p:nvPr/>
        </p:nvSpPr>
        <p:spPr>
          <a:xfrm>
            <a:off x="4800600" y="22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24400" y="685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hlinkClick r:id="rId3" action="ppaction://hlinksldjump"/>
          </p:cNvPr>
          <p:cNvSpPr txBox="1"/>
          <p:nvPr/>
        </p:nvSpPr>
        <p:spPr>
          <a:xfrm>
            <a:off x="4724400" y="685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724400" y="11430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848600" y="1676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24400" y="25146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24400" y="2819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24400" y="3124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24400" y="3810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24400" y="41910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4800600" y="1371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hlinkClick r:id="rId4" action="ppaction://hlinksldjump"/>
          </p:cNvPr>
          <p:cNvSpPr txBox="1"/>
          <p:nvPr/>
        </p:nvSpPr>
        <p:spPr>
          <a:xfrm>
            <a:off x="4724400" y="1371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>
            <a:hlinkClick r:id="rId4" action="ppaction://hlinksldjump"/>
          </p:cNvPr>
          <p:cNvSpPr txBox="1"/>
          <p:nvPr/>
        </p:nvSpPr>
        <p:spPr>
          <a:xfrm>
            <a:off x="4724400" y="1143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800600" y="16764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0600" y="1905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800600" y="2514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800600" y="2819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800600" y="3048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800600" y="3733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800600" y="41910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800600" y="525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00600" y="4419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800600" y="4648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52400" y="152400"/>
            <a:ext cx="26963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Serving Size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0" y="3810000"/>
            <a:ext cx="47829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Serving Per Container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0" y="8382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Always lists a serving size, which is an amount of food, such as 1 cup of cereal, two cookies, or five pretzels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nutrition label tells you how many nutrients are in that amount of food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Serving sizes also help people understand how much they're eating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If you ate 4 crackers, that would be two servings.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28600" y="4495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label tells you how many servings are contained in that package of food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 many servings in this package?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981200" y="5791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  <a:cs typeface="Arial" pitchFamily="34" charset="0"/>
              </a:rPr>
              <a:t>About 42</a:t>
            </a:r>
            <a:endParaRPr lang="en-US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84" name="5-Point Star 83">
            <a:hlinkClick r:id="rId5" action="ppaction://hlinksldjump"/>
          </p:cNvPr>
          <p:cNvSpPr/>
          <p:nvPr/>
        </p:nvSpPr>
        <p:spPr>
          <a:xfrm>
            <a:off x="152400" y="5715000"/>
            <a:ext cx="9906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hlinkClick r:id="rId5" action="ppaction://hlinksldjump"/>
          </p:cNvPr>
          <p:cNvSpPr txBox="1"/>
          <p:nvPr/>
        </p:nvSpPr>
        <p:spPr>
          <a:xfrm>
            <a:off x="0" y="601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oper Black" pitchFamily="18" charset="0"/>
              </a:rPr>
              <a:t>Main Page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85" name="TextBox 84">
            <a:hlinkClick r:id="rId6" action="ppaction://hlinksldjump"/>
          </p:cNvPr>
          <p:cNvSpPr txBox="1"/>
          <p:nvPr/>
        </p:nvSpPr>
        <p:spPr>
          <a:xfrm>
            <a:off x="4800600" y="1905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1524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438400" y="1524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2514600" y="1524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6096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438400" y="609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00" y="10668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62600" y="1600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24384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27432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3048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38400" y="37338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38400" y="41148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514600" y="1295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hlinkClick r:id="rId4" action="ppaction://hlinksldjump"/>
          </p:cNvPr>
          <p:cNvSpPr txBox="1"/>
          <p:nvPr/>
        </p:nvSpPr>
        <p:spPr>
          <a:xfrm>
            <a:off x="2438400" y="1295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2438400" y="10668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514600" y="16002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14600" y="1828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4600" y="2438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14600" y="2743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14600" y="2971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4600" y="3657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514600" y="41148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14600" y="5181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14600" y="4343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14600" y="4572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0" y="0"/>
            <a:ext cx="2475358" cy="923330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Calories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79454" y="4495800"/>
            <a:ext cx="2632451" cy="1754326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Calories </a:t>
            </a:r>
          </a:p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from Fat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948690"/>
            <a:ext cx="2362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number of calories in a single serving of the food is listed on the left of the label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This number tells you the amount of energy in the food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calories in a food can come from fat, protein, or carbohydrate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People pay attention to calories because if you eat more calories than your body uses, you might gain weight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34200" y="2286000"/>
            <a:ext cx="2209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umber of calories that come from fat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imit fat intake to about 30% of the calories they eat daily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>
            <a:hlinkClick r:id="rId5" action="ppaction://hlinksldjump"/>
          </p:cNvPr>
          <p:cNvSpPr txBox="1"/>
          <p:nvPr/>
        </p:nvSpPr>
        <p:spPr>
          <a:xfrm>
            <a:off x="2438400" y="18288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rot="16200000" flipH="1">
            <a:off x="1828800" y="6858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V="1">
            <a:off x="4876800" y="2133600"/>
            <a:ext cx="32004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5-Point Star 36">
            <a:hlinkClick r:id="rId6" action="ppaction://hlinksldjump"/>
          </p:cNvPr>
          <p:cNvSpPr/>
          <p:nvPr/>
        </p:nvSpPr>
        <p:spPr>
          <a:xfrm>
            <a:off x="7772400" y="228600"/>
            <a:ext cx="9906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hlinkClick r:id="rId6" action="ppaction://hlinksldjump"/>
          </p:cNvPr>
          <p:cNvSpPr txBox="1"/>
          <p:nvPr/>
        </p:nvSpPr>
        <p:spPr>
          <a:xfrm>
            <a:off x="7543800" y="533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oper Black" pitchFamily="18" charset="0"/>
              </a:rPr>
              <a:t>Main Page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4400" y="2286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724400" y="2286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4800600" y="22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85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4724400" y="685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4400" y="11430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48600" y="1676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25146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2819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3124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3810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41910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800600" y="1371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hlinkClick r:id="rId4" action="ppaction://hlinksldjump"/>
          </p:cNvPr>
          <p:cNvSpPr txBox="1"/>
          <p:nvPr/>
        </p:nvSpPr>
        <p:spPr>
          <a:xfrm>
            <a:off x="4724400" y="1371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4724400" y="1143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800600" y="16764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00600" y="1905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00600" y="2514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00600" y="2819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00600" y="3048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800600" y="3733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41910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525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00600" y="4419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00600" y="4648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28600" y="16764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umber of fat grams contained in one serving of the food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Fat is an important nutrient that your body uses for growth and development, but you don't want to eat too much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different types of fat are listed too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Unsaturated Fat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Saturated Fat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Trans  Fat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143000" y="228600"/>
            <a:ext cx="2615909" cy="923330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Total Fat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9" name="TextBox 28">
            <a:hlinkClick r:id="rId5" action="ppaction://hlinksldjump"/>
          </p:cNvPr>
          <p:cNvSpPr txBox="1"/>
          <p:nvPr/>
        </p:nvSpPr>
        <p:spPr>
          <a:xfrm>
            <a:off x="4800600" y="1905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352800" y="1981200"/>
            <a:ext cx="1524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5-Point Star 32">
            <a:hlinkClick r:id="rId6" action="ppaction://hlinksldjump"/>
          </p:cNvPr>
          <p:cNvSpPr/>
          <p:nvPr/>
        </p:nvSpPr>
        <p:spPr>
          <a:xfrm>
            <a:off x="152400" y="5715000"/>
            <a:ext cx="9906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hlinkClick r:id="rId6" action="ppaction://hlinksldjump"/>
          </p:cNvPr>
          <p:cNvSpPr txBox="1"/>
          <p:nvPr/>
        </p:nvSpPr>
        <p:spPr>
          <a:xfrm>
            <a:off x="0" y="6096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oper Black" pitchFamily="18" charset="0"/>
              </a:rPr>
              <a:t>Main Page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4400" y="2286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724400" y="2286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4800600" y="22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85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4724400" y="685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4400" y="11430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48600" y="1676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25146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2819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3124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3810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41910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800600" y="1371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hlinkClick r:id="rId4" action="ppaction://hlinksldjump"/>
          </p:cNvPr>
          <p:cNvSpPr txBox="1"/>
          <p:nvPr/>
        </p:nvSpPr>
        <p:spPr>
          <a:xfrm>
            <a:off x="4724400" y="1371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4724400" y="1143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800600" y="16764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00600" y="1905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00600" y="2514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00600" y="2819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00600" y="3048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800600" y="3733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00600" y="41910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525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00600" y="4419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00600" y="4648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5-Point Star 26">
            <a:hlinkClick r:id="rId5" action="ppaction://hlinksldjump"/>
          </p:cNvPr>
          <p:cNvSpPr/>
          <p:nvPr/>
        </p:nvSpPr>
        <p:spPr>
          <a:xfrm>
            <a:off x="152400" y="5715000"/>
            <a:ext cx="9906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hlinkClick r:id="rId5" action="ppaction://hlinksldjump"/>
          </p:cNvPr>
          <p:cNvSpPr txBox="1"/>
          <p:nvPr/>
        </p:nvSpPr>
        <p:spPr>
          <a:xfrm>
            <a:off x="0" y="601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oper Black" pitchFamily="18" charset="0"/>
              </a:rPr>
              <a:t>Main Page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 rot="20722336">
            <a:off x="304800" y="457200"/>
            <a:ext cx="3441327" cy="92333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Cholesterol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1000" y="1219200"/>
            <a:ext cx="4953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	Fat-like substance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Used for: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Digesting fat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Making Vitamin D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Building cells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Making some hormones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lvl="2"/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"/>
            <a:ext cx="4343400" cy="586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2286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85800" y="22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Nutrition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685800"/>
            <a:ext cx="434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609600" y="685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 Size 2 Crackers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Servings Per Container About 21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143000"/>
            <a:ext cx="4343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33800" y="1676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% Daily Value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5146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Cholesterol   0mg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0%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2819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Sodium   70 mg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3124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Carbohydrate   10g			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Dietary Fiber Less than 1g		  3%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  Sugars 0g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3810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Protein   2g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		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41910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Vitamin A   0%		Vitamin C   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Calcium   0%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		Iron   2%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Percent Daily Values are based on a 2,000 calorie diet.  Your daily values may be higher or lower depending on your calorie needs: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		Calories	2,000	2,500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Fat		Less than	65g	80g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Sat Fat		Less than	20g	25g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Cholesterol		Less than	300mg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300mg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Sodium		Less than	2400mg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	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2400mg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Total Carbohydrate		300mg	375g</a:t>
            </a:r>
          </a:p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 Dietary Fiber			25g	30g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85800" y="1371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hlinkClick r:id="rId4" action="ppaction://hlinksldjump"/>
          </p:cNvPr>
          <p:cNvSpPr txBox="1"/>
          <p:nvPr/>
        </p:nvSpPr>
        <p:spPr>
          <a:xfrm>
            <a:off x="609600" y="13716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Calories   60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Calories from Fat   15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609600" y="11430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Amount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er Serving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85800" y="16764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5800" y="1905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5800" y="2514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85800" y="28194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800" y="30480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0" y="3733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5800" y="41910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85800" y="52578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5800" y="44196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85800" y="4648200"/>
            <a:ext cx="4114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hlinkClick r:id="rId5" action="ppaction://hlinksldjump"/>
          </p:cNvPr>
          <p:cNvSpPr txBox="1"/>
          <p:nvPr/>
        </p:nvSpPr>
        <p:spPr>
          <a:xfrm>
            <a:off x="685800" y="1905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Total Fat	1.5 g			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2%</a:t>
            </a: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Saturated Fat  0g			0%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Trans Fat   0g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5-Point Star 27">
            <a:hlinkClick r:id="rId6" action="ppaction://hlinksldjump"/>
          </p:cNvPr>
          <p:cNvSpPr/>
          <p:nvPr/>
        </p:nvSpPr>
        <p:spPr>
          <a:xfrm>
            <a:off x="8153400" y="5715000"/>
            <a:ext cx="9906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hlinkClick r:id="rId6" action="ppaction://hlinksldjump"/>
          </p:cNvPr>
          <p:cNvSpPr txBox="1"/>
          <p:nvPr/>
        </p:nvSpPr>
        <p:spPr>
          <a:xfrm>
            <a:off x="7848600" y="617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oper Black" pitchFamily="18" charset="0"/>
              </a:rPr>
              <a:t>Main Page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 rot="1117287">
            <a:off x="5715000" y="609600"/>
            <a:ext cx="2590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Sodium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953000" y="1828800"/>
            <a:ext cx="4191000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latin typeface="Arial" pitchFamily="34" charset="0"/>
                <a:cs typeface="Arial" pitchFamily="34" charset="0"/>
              </a:rPr>
              <a:t>Proper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sodium nutrition can help in the regulation of blood pressure, building strong bones, making the required hormones, transmitting nerve impulses correctly and regularizing the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heartbeat</a:t>
            </a:r>
          </a:p>
          <a:p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81600" y="5334000"/>
            <a:ext cx="373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Aim to eat less than 1,500 mg of sodium per day.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1169</Words>
  <Application>Microsoft Office PowerPoint</Application>
  <PresentationFormat>On-screen Show (4:3)</PresentationFormat>
  <Paragraphs>441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Central Bucks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jpotena</dc:creator>
  <cp:lastModifiedBy>jpotena</cp:lastModifiedBy>
  <cp:revision>46</cp:revision>
  <dcterms:created xsi:type="dcterms:W3CDTF">2010-11-10T15:26:37Z</dcterms:created>
  <dcterms:modified xsi:type="dcterms:W3CDTF">2010-11-12T16:57:02Z</dcterms:modified>
</cp:coreProperties>
</file>